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"/>
  </p:notesMasterIdLst>
  <p:sldIdLst>
    <p:sldId id="259" r:id="rId2"/>
    <p:sldId id="258" r:id="rId3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25" autoAdjust="0"/>
  </p:normalViewPr>
  <p:slideViewPr>
    <p:cSldViewPr snapToGrid="0">
      <p:cViewPr varScale="1">
        <p:scale>
          <a:sx n="75" d="100"/>
          <a:sy n="75" d="100"/>
        </p:scale>
        <p:origin x="19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BCA2-2CF7-4F15-B463-1A2E346BA173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1AF7C-7B63-42CA-866C-3B04345FC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0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94578-BED6-088D-A2F1-F85C4184C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8D4BD32-971B-AC29-F0DA-7ACAC044B7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4F0914F-047F-48B0-D99F-A1BA0F359C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551C67-1DFF-B1E0-AF1F-FB5016C017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AF7C-7B63-42CA-866C-3B04345FC14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902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AF7C-7B63-42CA-866C-3B04345FC14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54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13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3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51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86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6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4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0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5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15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64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B1A4C56-8CC6-494E-B347-B7A45989824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FDCD-1E5B-47B3-9FA3-618FCA074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13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76429A-C56A-4AE7-09A4-D842BB1EB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E2950B-F3C4-E47B-24E3-68697429BEB6}"/>
              </a:ext>
            </a:extLst>
          </p:cNvPr>
          <p:cNvSpPr txBox="1"/>
          <p:nvPr/>
        </p:nvSpPr>
        <p:spPr>
          <a:xfrm>
            <a:off x="1413475" y="1012698"/>
            <a:ext cx="511907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2025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年</a:t>
            </a:r>
            <a:r>
              <a:rPr kumimoji="1" lang="en-US" altLang="ja-JP" sz="28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3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月</a:t>
            </a:r>
            <a:r>
              <a:rPr kumimoji="1" lang="en-US" altLang="ja-JP" sz="28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24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日（月）</a:t>
            </a:r>
            <a:r>
              <a:rPr kumimoji="1" lang="en-US" altLang="ja-JP" sz="20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19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:00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～</a:t>
            </a:r>
            <a:r>
              <a:rPr kumimoji="1" lang="en-US" altLang="ja-JP" sz="20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19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:50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DB30D7-45D5-18AD-5E4B-B4B04C748541}"/>
              </a:ext>
            </a:extLst>
          </p:cNvPr>
          <p:cNvSpPr txBox="1"/>
          <p:nvPr/>
        </p:nvSpPr>
        <p:spPr>
          <a:xfrm>
            <a:off x="1411525" y="1547084"/>
            <a:ext cx="534827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-7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オンライン配信（</a:t>
            </a:r>
            <a:r>
              <a:rPr kumimoji="1" lang="en-US" altLang="ja-JP" i="0" u="none" strike="noStrike" kern="1200" cap="none" spc="-7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Zoom</a:t>
            </a:r>
            <a:r>
              <a:rPr kumimoji="1" lang="ja-JP" altLang="en-US" i="0" u="none" strike="noStrike" kern="1200" cap="none" spc="-7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を利用した個人参加型）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95CE1B-AD76-B96B-4F6D-4580BDB7A167}"/>
              </a:ext>
            </a:extLst>
          </p:cNvPr>
          <p:cNvSpPr txBox="1"/>
          <p:nvPr/>
        </p:nvSpPr>
        <p:spPr>
          <a:xfrm>
            <a:off x="205358" y="288529"/>
            <a:ext cx="644728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第</a:t>
            </a:r>
            <a:r>
              <a:rPr kumimoji="1" lang="en-US" altLang="ja-JP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1</a:t>
            </a: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回　</a:t>
            </a:r>
            <a:r>
              <a:rPr kumimoji="1" lang="en-US" altLang="ja-JP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DI</a:t>
            </a: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研究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会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  <a:p>
            <a:pPr lvl="0" algn="ctr"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～臨床での医薬品情報活用のノウハウを一緒に学びましょう～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FF60CF-7E28-E8DE-E8FF-A37587FC8243}"/>
              </a:ext>
            </a:extLst>
          </p:cNvPr>
          <p:cNvSpPr txBox="1"/>
          <p:nvPr/>
        </p:nvSpPr>
        <p:spPr>
          <a:xfrm>
            <a:off x="1524992" y="5365145"/>
            <a:ext cx="222056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佐古　有紀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先生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14" name="正方形/長方形 41">
            <a:extLst>
              <a:ext uri="{FF2B5EF4-FFF2-40B4-BE49-F238E27FC236}">
                <a16:creationId xmlns:a16="http://schemas.microsoft.com/office/drawing/2014/main" id="{E60D392F-27F4-B047-5446-B30E6B95DF57}"/>
              </a:ext>
            </a:extLst>
          </p:cNvPr>
          <p:cNvSpPr/>
          <p:nvPr/>
        </p:nvSpPr>
        <p:spPr>
          <a:xfrm>
            <a:off x="205358" y="4157297"/>
            <a:ext cx="6447285" cy="3605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anchor="ctr" anchorCtr="0">
            <a:spAutoFit/>
          </a:bodyPr>
          <a:lstStyle/>
          <a:p>
            <a:pPr lvl="0" defTabSz="914400">
              <a:lnSpc>
                <a:spcPct val="150000"/>
              </a:lnSpc>
            </a:pP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一般講演　 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19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:00〜19:15 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（質疑応答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5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分）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E85544-36E7-0D1A-9D6D-758FF897FFD7}"/>
              </a:ext>
            </a:extLst>
          </p:cNvPr>
          <p:cNvSpPr txBox="1"/>
          <p:nvPr/>
        </p:nvSpPr>
        <p:spPr>
          <a:xfrm>
            <a:off x="3565263" y="3927244"/>
            <a:ext cx="348116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総合司会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/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座長：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JA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広島総合病院　中島　恵子</a:t>
            </a: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先生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　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7AFBDC-332B-74E3-1DE3-0226E856CD11}"/>
              </a:ext>
            </a:extLst>
          </p:cNvPr>
          <p:cNvSpPr txBox="1"/>
          <p:nvPr/>
        </p:nvSpPr>
        <p:spPr>
          <a:xfrm>
            <a:off x="1676400" y="6866911"/>
            <a:ext cx="206915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冨田　隆志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先生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50FD34-4CD7-F2B6-3028-C25C54054C0B}"/>
              </a:ext>
            </a:extLst>
          </p:cNvPr>
          <p:cNvSpPr txBox="1"/>
          <p:nvPr/>
        </p:nvSpPr>
        <p:spPr>
          <a:xfrm>
            <a:off x="529389" y="6222745"/>
            <a:ext cx="57513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defTabSz="914400">
              <a:defRPr/>
            </a:pP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「病院の医薬品情報室として</a:t>
            </a:r>
            <a:endParaRPr kumimoji="1" lang="en-US" altLang="ja-JP" sz="2400" b="1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  <a:p>
            <a:pPr lvl="0" defTabSz="914400">
              <a:defRPr/>
            </a:pP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　　　　何ができるか、何をすべきか」</a:t>
            </a:r>
            <a:endParaRPr kumimoji="1" lang="ja-JP" altLang="en-US" sz="1400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E2445E1-BC45-1659-954B-8EAADFA50607}"/>
              </a:ext>
            </a:extLst>
          </p:cNvPr>
          <p:cNvSpPr txBox="1"/>
          <p:nvPr/>
        </p:nvSpPr>
        <p:spPr>
          <a:xfrm>
            <a:off x="108721" y="8741700"/>
            <a:ext cx="6478109" cy="4078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lvl="0" algn="ctr" defTabSz="914400">
              <a:spcAft>
                <a:spcPts val="300"/>
              </a:spcAft>
              <a:defRPr/>
            </a:pPr>
            <a:r>
              <a:rPr kumimoji="1" lang="en-US" altLang="ja-JP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【</a:t>
            </a: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お問合せ先</a:t>
            </a:r>
            <a:r>
              <a:rPr kumimoji="1" lang="en-US" altLang="ja-JP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】</a:t>
            </a: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（担当理事）</a:t>
            </a:r>
            <a:r>
              <a:rPr kumimoji="1" lang="en-US" altLang="ja-JP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JA</a:t>
            </a: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広島総合病院　薬剤部　中島恵子　</a:t>
            </a:r>
            <a:r>
              <a:rPr kumimoji="1" lang="en-US" altLang="ja-JP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Tel</a:t>
            </a: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：</a:t>
            </a:r>
            <a:r>
              <a:rPr kumimoji="1" lang="en-US" altLang="ja-JP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0829-36-3111</a:t>
            </a: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　　　　　　　　　</a:t>
            </a:r>
            <a:endParaRPr kumimoji="1" lang="en-US" altLang="ja-JP" sz="900" b="1" dirty="0">
              <a:solidFill>
                <a:srgbClr val="44363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lvl="0" algn="ctr" defTabSz="914400">
              <a:spcAft>
                <a:spcPts val="300"/>
              </a:spcAft>
              <a:defRPr/>
            </a:pPr>
            <a:r>
              <a:rPr kumimoji="1" lang="ja-JP" altLang="en-US" sz="900" b="1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主催</a:t>
            </a:r>
            <a:r>
              <a:rPr kumimoji="1" lang="ja-JP" altLang="en-US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：</a:t>
            </a:r>
            <a:r>
              <a:rPr kumimoji="1" lang="zh-TW" altLang="en-US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一般社団法人広島県病院薬剤師会</a:t>
            </a:r>
            <a:r>
              <a:rPr kumimoji="1" lang="ja-JP" altLang="en-US" sz="900" b="1" dirty="0">
                <a:solidFill>
                  <a:srgbClr val="44363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医薬品情報委員会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ABB2038-C95E-74BD-976F-92977C7A3CA7}"/>
              </a:ext>
            </a:extLst>
          </p:cNvPr>
          <p:cNvSpPr txBox="1"/>
          <p:nvPr/>
        </p:nvSpPr>
        <p:spPr>
          <a:xfrm>
            <a:off x="828961" y="7738747"/>
            <a:ext cx="5200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●日病薬病院薬学認定薬剤師制度　</a:t>
            </a:r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Ⅱ-3</a:t>
            </a:r>
            <a:r>
              <a:rPr kumimoji="1" lang="ja-JP" altLang="en-US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:</a:t>
            </a:r>
            <a:r>
              <a:rPr kumimoji="1" lang="ja-JP" altLang="en-US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0.5</a:t>
            </a:r>
            <a:r>
              <a:rPr kumimoji="1" lang="ja-JP" altLang="en-US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単位</a:t>
            </a:r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（申請中）</a:t>
            </a:r>
            <a:endParaRPr kumimoji="1" lang="ja-JP" altLang="en-US" sz="1100" u="wavyHeavy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正方形/長方形 41">
            <a:extLst>
              <a:ext uri="{FF2B5EF4-FFF2-40B4-BE49-F238E27FC236}">
                <a16:creationId xmlns:a16="http://schemas.microsoft.com/office/drawing/2014/main" id="{2BD46EB8-364E-A031-A915-02366AD75768}"/>
              </a:ext>
            </a:extLst>
          </p:cNvPr>
          <p:cNvSpPr/>
          <p:nvPr/>
        </p:nvSpPr>
        <p:spPr>
          <a:xfrm>
            <a:off x="205358" y="5911122"/>
            <a:ext cx="6447284" cy="3605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anchor="ctr" anchorCtr="0">
            <a:spAutoFit/>
          </a:bodyPr>
          <a:lstStyle/>
          <a:p>
            <a:pPr lvl="0" defTabSz="914400">
              <a:lnSpc>
                <a:spcPct val="150000"/>
              </a:lnSpc>
            </a:pP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特別講演  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19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:15〜19:50 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（質疑応答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5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分）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B4117A6-21CC-7909-8D8A-6CBBD1E1C50F}"/>
              </a:ext>
            </a:extLst>
          </p:cNvPr>
          <p:cNvSpPr txBox="1"/>
          <p:nvPr/>
        </p:nvSpPr>
        <p:spPr>
          <a:xfrm>
            <a:off x="1451810" y="2028689"/>
            <a:ext cx="54061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spc="-70" dirty="0" err="1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Peatix</a:t>
            </a:r>
            <a:r>
              <a:rPr kumimoji="1" lang="ja-JP" altLang="en-US" sz="14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による事前申し込み制　</a:t>
            </a:r>
            <a:r>
              <a:rPr kumimoji="1" lang="en-US" altLang="ja-JP" sz="9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※</a:t>
            </a:r>
            <a:r>
              <a:rPr kumimoji="1" lang="ja-JP" altLang="en-US" sz="9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参加登録には、</a:t>
            </a:r>
            <a:r>
              <a:rPr kumimoji="1" lang="en-US" altLang="ja-JP" sz="900" spc="-70" dirty="0" err="1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Peatix</a:t>
            </a:r>
            <a:r>
              <a:rPr kumimoji="1" lang="ja-JP" altLang="en-US" sz="9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会員登録が必要です。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31E5F42-E4D2-6ECD-2BA1-9CC8C74A5EE0}"/>
              </a:ext>
            </a:extLst>
          </p:cNvPr>
          <p:cNvSpPr txBox="1"/>
          <p:nvPr/>
        </p:nvSpPr>
        <p:spPr>
          <a:xfrm>
            <a:off x="205358" y="7530930"/>
            <a:ext cx="5317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本セミナーでは以下の単位を申請しております。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0BDA4F81-6EB2-ABD4-6026-D49F98423E3D}"/>
              </a:ext>
            </a:extLst>
          </p:cNvPr>
          <p:cNvSpPr/>
          <p:nvPr/>
        </p:nvSpPr>
        <p:spPr>
          <a:xfrm>
            <a:off x="205358" y="1086430"/>
            <a:ext cx="1104989" cy="375757"/>
          </a:xfrm>
          <a:prstGeom prst="round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日　　時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B865592A-F65D-FD67-C966-F91CE42A3EDD}"/>
              </a:ext>
            </a:extLst>
          </p:cNvPr>
          <p:cNvSpPr/>
          <p:nvPr/>
        </p:nvSpPr>
        <p:spPr>
          <a:xfrm>
            <a:off x="205358" y="1543872"/>
            <a:ext cx="1122259" cy="375757"/>
          </a:xfrm>
          <a:prstGeom prst="round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開催形式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D18F2769-3E16-3F10-11A2-8E0154837945}"/>
              </a:ext>
            </a:extLst>
          </p:cNvPr>
          <p:cNvSpPr/>
          <p:nvPr/>
        </p:nvSpPr>
        <p:spPr>
          <a:xfrm>
            <a:off x="205358" y="2437888"/>
            <a:ext cx="6447283" cy="1378608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　受付期間　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21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日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金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)12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：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00〜3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21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日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金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)12</a:t>
            </a:r>
            <a:r>
              <a:rPr lang="ja-JP" altLang="en-US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：</a:t>
            </a:r>
            <a:r>
              <a:rPr lang="en-US" altLang="ja-JP" sz="12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事前登録</a:t>
            </a:r>
            <a:r>
              <a:rPr lang="en-US" altLang="ja-JP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URL】</a:t>
            </a:r>
            <a:r>
              <a:rPr lang="ja-JP" altLang="en-US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https://hshpdi2024-1.peatix.com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上記の</a:t>
            </a:r>
            <a:r>
              <a:rPr lang="en-US" altLang="ja-JP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もしくは右側の二次元コードにて事前参加登録をお願いいたします。</a:t>
            </a:r>
            <a:endParaRPr lang="en-US" altLang="ja-JP" sz="1100" dirty="0">
              <a:solidFill>
                <a:schemeClr val="tx1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参加費として</a:t>
            </a:r>
            <a:r>
              <a:rPr kumimoji="1" lang="ja-JP" altLang="en-US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広島県病薬会員</a:t>
            </a:r>
            <a:r>
              <a:rPr kumimoji="1" lang="en-US" altLang="ja-JP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500</a:t>
            </a:r>
            <a:r>
              <a:rPr kumimoji="1" lang="ja-JP" altLang="en-US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円</a:t>
            </a:r>
            <a:r>
              <a:rPr kumimoji="1"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、</a:t>
            </a:r>
            <a:r>
              <a:rPr kumimoji="1" lang="ja-JP" altLang="en-US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非会員</a:t>
            </a:r>
            <a:r>
              <a:rPr kumimoji="1" lang="en-US" altLang="ja-JP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500</a:t>
            </a:r>
            <a:r>
              <a:rPr kumimoji="1" lang="ja-JP" altLang="en-US" sz="1200" b="1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円</a:t>
            </a:r>
            <a:r>
              <a:rPr kumimoji="1"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を</a:t>
            </a:r>
            <a:r>
              <a:rPr kumimoji="1" lang="en-US" altLang="ja-JP" sz="1100" dirty="0" err="1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Peatix</a:t>
            </a:r>
            <a:r>
              <a:rPr kumimoji="1"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で事前に</a:t>
            </a:r>
            <a:endParaRPr kumimoji="1" lang="en-US" altLang="ja-JP" sz="1100" dirty="0">
              <a:solidFill>
                <a:schemeClr val="tx1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お支払いください。</a:t>
            </a:r>
            <a:r>
              <a:rPr kumimoji="1" lang="ja-JP" altLang="en-US" sz="105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（クレジット支払いのみ）</a:t>
            </a:r>
            <a:endParaRPr kumimoji="1" lang="en-US" altLang="ja-JP" sz="1050" dirty="0">
              <a:solidFill>
                <a:schemeClr val="tx1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※</a:t>
            </a:r>
            <a:r>
              <a:rPr kumimoji="1" lang="ja-JP" altLang="en-US" sz="900" dirty="0">
                <a:solidFill>
                  <a:schemeClr val="tx1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お支払い後は、いかなる理由があっても返金できません。ご了承ください。</a:t>
            </a:r>
            <a:endParaRPr kumimoji="1" lang="en-US" altLang="ja-JP" sz="900" dirty="0">
              <a:solidFill>
                <a:schemeClr val="tx1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2B96AB-1FB5-BCAA-EDFA-94FA427CF50D}"/>
              </a:ext>
            </a:extLst>
          </p:cNvPr>
          <p:cNvSpPr txBox="1"/>
          <p:nvPr/>
        </p:nvSpPr>
        <p:spPr>
          <a:xfrm>
            <a:off x="481873" y="8056666"/>
            <a:ext cx="5894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※ web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用　申込サイトにて受講上の注意を必ずご確認下さい。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※ 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視聴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確認のため、申し込み時と同じメールアドレスを使い、氏名・所属を表示してのログインにご協力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ください。　　　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　　（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主催者側で視聴者の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特定ができない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と単位取得できません）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※ 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講演会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への参加用</a:t>
            </a:r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の転送、講演会の録音・録画はご遠慮ください。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EFC5444-CEEB-AE84-16EB-AE4473A06F93}"/>
              </a:ext>
            </a:extLst>
          </p:cNvPr>
          <p:cNvSpPr/>
          <p:nvPr/>
        </p:nvSpPr>
        <p:spPr>
          <a:xfrm>
            <a:off x="205358" y="1994699"/>
            <a:ext cx="1122259" cy="375757"/>
          </a:xfrm>
          <a:prstGeom prst="round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参加登録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3B9D528-0316-D698-011D-48200C7B50F5}"/>
              </a:ext>
            </a:extLst>
          </p:cNvPr>
          <p:cNvSpPr txBox="1"/>
          <p:nvPr/>
        </p:nvSpPr>
        <p:spPr>
          <a:xfrm>
            <a:off x="529389" y="4501501"/>
            <a:ext cx="57513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defTabSz="914400">
              <a:defRPr/>
            </a:pP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「広島市立舟入市民病院における</a:t>
            </a:r>
            <a:r>
              <a:rPr kumimoji="1" lang="en-US" altLang="ja-JP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DI</a:t>
            </a: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業務　　　</a:t>
            </a:r>
            <a:endParaRPr kumimoji="1" lang="en-US" altLang="ja-JP" sz="2400" b="1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  <a:p>
            <a:pPr lvl="0" defTabSz="914400">
              <a:defRPr/>
            </a:pP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　　</a:t>
            </a:r>
            <a:r>
              <a:rPr kumimoji="1" lang="ja-JP" altLang="en-US" sz="20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～中小病院の</a:t>
            </a:r>
            <a:r>
              <a:rPr kumimoji="1" lang="en-US" altLang="ja-JP" sz="20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DI</a:t>
            </a:r>
            <a:r>
              <a:rPr kumimoji="1" lang="ja-JP" altLang="en-US" sz="20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業務、時間が足りない～</a:t>
            </a:r>
            <a:r>
              <a:rPr kumimoji="1" lang="ja-JP" altLang="en-US" sz="240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」</a:t>
            </a:r>
            <a:endParaRPr kumimoji="1" lang="ja-JP" altLang="en-US" sz="1400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E82966-C6E0-49AB-344B-927AB92CC16E}"/>
              </a:ext>
            </a:extLst>
          </p:cNvPr>
          <p:cNvSpPr txBox="1"/>
          <p:nvPr/>
        </p:nvSpPr>
        <p:spPr>
          <a:xfrm>
            <a:off x="3745557" y="5411312"/>
            <a:ext cx="2630570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5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地方独立行政法人広島市立病院機構</a:t>
            </a:r>
            <a:endParaRPr kumimoji="1" lang="en-US" altLang="zh-TW" sz="1050" b="1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5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広島市立舟入市民病院</a:t>
            </a:r>
            <a:r>
              <a:rPr kumimoji="1" lang="ja-JP" altLang="en-US" sz="105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　薬剤科</a:t>
            </a:r>
            <a:r>
              <a:rPr kumimoji="1" lang="en-US" altLang="ja-JP" sz="105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 </a:t>
            </a:r>
            <a:r>
              <a:rPr kumimoji="1" lang="ja-JP" altLang="en-US" sz="1050" b="1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主任技師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27053E-5A9E-853D-9BD1-F7A937585A0B}"/>
              </a:ext>
            </a:extLst>
          </p:cNvPr>
          <p:cNvSpPr txBox="1"/>
          <p:nvPr/>
        </p:nvSpPr>
        <p:spPr>
          <a:xfrm>
            <a:off x="3745556" y="7165179"/>
            <a:ext cx="2283483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広島大学病院 薬剤部 副薬剤部長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7CBDE6F-6BB3-BB72-216D-42B51E6A9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3755" y="2498642"/>
            <a:ext cx="1238794" cy="123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8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8D6EC-B6BE-2C3A-DEB0-128F456AD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44" y="237580"/>
            <a:ext cx="6578512" cy="53500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事前登録と参加費のご案内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0FAF68-6A9D-1FDA-B15F-BA88F559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68" y="4042131"/>
            <a:ext cx="6072894" cy="1540435"/>
          </a:xfrm>
        </p:spPr>
        <p:txBody>
          <a:bodyPr anchor="ctr" anchorCtr="0">
            <a:norm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「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参加登録」が完了すると、</a:t>
            </a:r>
            <a:r>
              <a:rPr kumimoji="1" lang="en-US" altLang="ja-JP" sz="1100" dirty="0" err="1">
                <a:latin typeface="BIZ UDPGothic" panose="020B0400000000000000" pitchFamily="34" charset="-128"/>
                <a:ea typeface="BIZ UDPGothic" panose="020B0400000000000000" pitchFamily="34" charset="-128"/>
              </a:rPr>
              <a:t>Peatix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からメールが届きます。</a:t>
            </a:r>
            <a:endParaRPr kumimoji="1" lang="en-US" altLang="ja-JP" sz="11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28600" indent="-228600">
              <a:buFont typeface="+mj-ea"/>
              <a:buAutoNum type="circleNumDbPlain"/>
            </a:pPr>
            <a:r>
              <a:rPr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上記</a:t>
            </a:r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メールの「イベント視聴ページに移動」をクリックします。</a:t>
            </a:r>
            <a:endParaRPr lang="en-US" altLang="ja-JP" sz="11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28600" indent="-228600">
              <a:buFont typeface="+mj-ea"/>
              <a:buAutoNum type="circleNumDbPlain"/>
            </a:pPr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「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イベント参加」をクリックします（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Zoom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画面に移動）</a:t>
            </a:r>
            <a:endParaRPr kumimoji="1" lang="en-US" altLang="ja-JP" sz="11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28600" indent="-228600">
              <a:buFont typeface="+mj-ea"/>
              <a:buAutoNum type="circleNumDbPlain"/>
            </a:pPr>
            <a:r>
              <a:rPr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薬剤師</a:t>
            </a:r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免許番号・お名前・ご施設・メールアドレス等必須事項を入力し</a:t>
            </a:r>
            <a:r>
              <a:rPr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、</a:t>
            </a:r>
            <a:r>
              <a:rPr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Zoom</a:t>
            </a:r>
            <a:r>
              <a:rPr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ウェビナー</a:t>
            </a:r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への事前登録をお願いいたします。</a:t>
            </a:r>
            <a:endParaRPr lang="en-US" altLang="ja-JP" sz="11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28600" indent="-228600">
              <a:buFont typeface="+mj-ea"/>
              <a:buAutoNum type="circleNumDbPlain"/>
            </a:pPr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招待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メールが届きますので、当日は送られた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より</a:t>
            </a:r>
            <a:r>
              <a:rPr kumimoji="1"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Zoom</a:t>
            </a:r>
            <a:r>
              <a:rPr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ウェビナー</a:t>
            </a:r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へ参加してください。　　（匿名やニックネームで参加した場合は、認定単位の対象となりません。ご注意ください）</a:t>
            </a:r>
            <a:endParaRPr kumimoji="1" lang="ja-JP" altLang="en-US" sz="11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12C115-0298-B582-DDEB-3943883B7449}"/>
              </a:ext>
            </a:extLst>
          </p:cNvPr>
          <p:cNvSpPr txBox="1"/>
          <p:nvPr/>
        </p:nvSpPr>
        <p:spPr>
          <a:xfrm>
            <a:off x="528916" y="1600872"/>
            <a:ext cx="58780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システムフォント（レギュラー）"/>
              <a:buChar char="※"/>
            </a:pPr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web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用　申込サイトにて受講上の注意を必ずご確認下さい。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171450" indent="-171450">
              <a:buFont typeface="システムフォント（レギュラー）"/>
              <a:buChar char="※"/>
            </a:pP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視聴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確認のため、申し込み時と同じメールアドレスを使い、氏名・所属を表示してのログインにご協力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ください。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　　（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主催者側で視聴者の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特定ができない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と単位取得できません）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171450" indent="-171450">
              <a:buFont typeface="システムフォント（レギュラー）"/>
              <a:buChar char="※"/>
            </a:pP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講演会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への参加用</a:t>
            </a:r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の転送、講演会の録音・録画はご遠慮ください。</a:t>
            </a:r>
            <a:endParaRPr kumimoji="1" lang="en-US" altLang="ja-JP" sz="9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8894CD-B8B9-7278-54F5-5E03B216112F}"/>
              </a:ext>
            </a:extLst>
          </p:cNvPr>
          <p:cNvSpPr txBox="1"/>
          <p:nvPr/>
        </p:nvSpPr>
        <p:spPr>
          <a:xfrm>
            <a:off x="152902" y="791562"/>
            <a:ext cx="6630050" cy="861774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kumimoji="1" lang="ja-JP" altLang="en-US" sz="1400" spc="-7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参加</a:t>
            </a:r>
            <a:r>
              <a:rPr kumimoji="1" lang="ja-JP" altLang="en-US" sz="14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登録には、</a:t>
            </a:r>
            <a:r>
              <a:rPr kumimoji="1" lang="en-US" altLang="ja-JP" sz="1400" spc="-70" dirty="0" err="1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Peatix</a:t>
            </a:r>
            <a:r>
              <a:rPr kumimoji="1" lang="ja-JP" altLang="en-US" sz="1400" spc="-70" dirty="0">
                <a:latin typeface="BIZ UDPGothic" panose="020B0400000000000000" pitchFamily="34" charset="-128"/>
                <a:ea typeface="BIZ UDPGothic" panose="020B0400000000000000" pitchFamily="34" charset="-128"/>
                <a:cs typeface="Arial"/>
              </a:rPr>
              <a:t>会員登録が必要です。 </a:t>
            </a:r>
            <a:endParaRPr kumimoji="1" lang="en-US" altLang="ja-JP" sz="1400" spc="-70" dirty="0">
              <a:latin typeface="BIZ UDPGothic" panose="020B0400000000000000" pitchFamily="34" charset="-128"/>
              <a:ea typeface="BIZ UDPGothic" panose="020B0400000000000000" pitchFamily="34" charset="-128"/>
              <a:cs typeface="Arial"/>
            </a:endParaRPr>
          </a:p>
          <a:p>
            <a:pPr marL="177800"/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①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下記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、または二次元コードよりアクセスします。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177800"/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②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必要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事項を記入の上、登録をお願い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いたします。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177800"/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③ 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日病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薬病院薬学認定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薬剤師制度の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単位希望の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方は</a:t>
            </a:r>
            <a:r>
              <a:rPr kumimoji="1" lang="ja-JP" altLang="en-US" sz="1200" b="1">
                <a:latin typeface="BIZ UDPGothic" panose="020B0400000000000000" pitchFamily="34" charset="-128"/>
                <a:ea typeface="BIZ UDPGothic" panose="020B0400000000000000" pitchFamily="34" charset="-128"/>
              </a:rPr>
              <a:t>「薬剤師免許登録番号」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が必要となります。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266ECCD-2455-0701-A042-41AB214FAA12}"/>
              </a:ext>
            </a:extLst>
          </p:cNvPr>
          <p:cNvSpPr/>
          <p:nvPr/>
        </p:nvSpPr>
        <p:spPr>
          <a:xfrm>
            <a:off x="387868" y="3019654"/>
            <a:ext cx="1483795" cy="587890"/>
          </a:xfrm>
          <a:prstGeom prst="round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二次元コード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0D1446-1C77-E4EE-7E43-89373A791BBD}"/>
              </a:ext>
            </a:extLst>
          </p:cNvPr>
          <p:cNvSpPr txBox="1"/>
          <p:nvPr/>
        </p:nvSpPr>
        <p:spPr>
          <a:xfrm>
            <a:off x="254008" y="5521318"/>
            <a:ext cx="29416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solidFill>
                  <a:srgbClr val="FF66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◆</a:t>
            </a:r>
            <a:r>
              <a:rPr kumimoji="1" lang="ja-JP" altLang="en-US" sz="18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ご参加時のご案内</a:t>
            </a:r>
            <a:r>
              <a:rPr kumimoji="1" lang="ja-JP" altLang="en-US" sz="1800" dirty="0">
                <a:solidFill>
                  <a:srgbClr val="FF66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◆</a:t>
            </a:r>
            <a:endParaRPr kumimoji="1" lang="en-US" altLang="ja-JP" sz="1800" dirty="0">
              <a:solidFill>
                <a:srgbClr val="FF660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C4DE7BD-6674-C934-6545-25BA61E4B6C5}"/>
              </a:ext>
            </a:extLst>
          </p:cNvPr>
          <p:cNvSpPr txBox="1"/>
          <p:nvPr/>
        </p:nvSpPr>
        <p:spPr>
          <a:xfrm>
            <a:off x="387869" y="5842805"/>
            <a:ext cx="6326592" cy="646331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本講演は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Zoom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ウェビナーを用いた研修会です。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参加には事前参加申し込みが必要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です。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当日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は開始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10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分前から入室可能です。開演時間になりましたら研修会が開催されます。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9A80BF-0462-85AF-9DE0-B0B2C63DDA0B}"/>
              </a:ext>
            </a:extLst>
          </p:cNvPr>
          <p:cNvSpPr txBox="1"/>
          <p:nvPr/>
        </p:nvSpPr>
        <p:spPr>
          <a:xfrm>
            <a:off x="143540" y="2391913"/>
            <a:ext cx="6570920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/>
          <a:p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参加費として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広島県病薬会員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500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円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、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非会員</a:t>
            </a:r>
            <a:r>
              <a:rPr kumimoji="1" lang="en-US" altLang="ja-JP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500</a:t>
            </a:r>
            <a:r>
              <a:rPr kumimoji="1" lang="ja-JP" altLang="en-US" sz="1400" b="1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円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を</a:t>
            </a:r>
            <a:r>
              <a:rPr kumimoji="1" lang="en-US" altLang="ja-JP" sz="1200" dirty="0" err="1">
                <a:latin typeface="BIZ UDPGothic" panose="020B0400000000000000" pitchFamily="34" charset="-128"/>
                <a:ea typeface="BIZ UDPGothic" panose="020B0400000000000000" pitchFamily="34" charset="-128"/>
              </a:rPr>
              <a:t>Peatix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で事前にお支払い</a:t>
            </a:r>
            <a:r>
              <a:rPr kumimoji="1" lang="ja-JP" altLang="en-US" sz="1200">
                <a:latin typeface="BIZ UDPGothic" panose="020B0400000000000000" pitchFamily="34" charset="-128"/>
                <a:ea typeface="BIZ UDPGothic" panose="020B0400000000000000" pitchFamily="34" charset="-128"/>
              </a:rPr>
              <a:t>ください。</a:t>
            </a:r>
            <a:endParaRPr kumimoji="1" lang="en-US" altLang="ja-JP" sz="14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（</a:t>
            </a:r>
            <a:r>
              <a:rPr kumimoji="1"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クレジット支払い</a:t>
            </a:r>
            <a:r>
              <a:rPr kumimoji="1" lang="ja-JP" altLang="en-US" sz="1100">
                <a:latin typeface="BIZ UDPGothic" panose="020B0400000000000000" pitchFamily="34" charset="-128"/>
                <a:ea typeface="BIZ UDPGothic" panose="020B0400000000000000" pitchFamily="34" charset="-128"/>
              </a:rPr>
              <a:t>のみ）</a:t>
            </a:r>
            <a:r>
              <a:rPr kumimoji="1" lang="en-US" altLang="ja-JP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※</a:t>
            </a:r>
            <a:r>
              <a:rPr kumimoji="1" lang="ja-JP" altLang="en-US" sz="900">
                <a:latin typeface="BIZ UDPGothic" panose="020B0400000000000000" pitchFamily="34" charset="-128"/>
                <a:ea typeface="BIZ UDPGothic" panose="020B0400000000000000" pitchFamily="34" charset="-128"/>
              </a:rPr>
              <a:t>お支払い後</a:t>
            </a:r>
            <a:r>
              <a:rPr kumimoji="1" lang="ja-JP" altLang="en-US" sz="9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は、いかなる理由があっても返金できません。ご了承ください。</a:t>
            </a:r>
            <a:endParaRPr lang="ja-JP" altLang="en-US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4E72CD2-B00C-865F-C838-5AC23E80AFFD}"/>
              </a:ext>
            </a:extLst>
          </p:cNvPr>
          <p:cNvSpPr txBox="1"/>
          <p:nvPr/>
        </p:nvSpPr>
        <p:spPr>
          <a:xfrm>
            <a:off x="387869" y="6818684"/>
            <a:ext cx="607289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web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セミナーへのログイン</a:t>
            </a:r>
            <a:r>
              <a:rPr kumimoji="1" lang="en-US" altLang="ja-JP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/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アウトの履歴管理をさせていただきます。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28600" indent="-228600">
              <a:buFont typeface="+mj-ea"/>
              <a:buAutoNum type="circleNumDbPlain"/>
            </a:pP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日病薬病院薬学認定の単位取得について　　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68288">
              <a:lnSpc>
                <a:spcPct val="150000"/>
              </a:lnSpc>
            </a:pP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日病薬クラウド型会員システムへの登録が必要です。　　</a:t>
            </a:r>
            <a:endParaRPr kumimoji="1" lang="en-US" altLang="ja-JP" sz="12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marL="268288"/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日病薬病院薬学認定薬剤師制度の単位を希望される先生方は、</a:t>
            </a:r>
            <a:r>
              <a:rPr lang="ja-JP" altLang="en-US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講演終了時に</a:t>
            </a:r>
            <a:r>
              <a:rPr lang="en-US" altLang="ja-JP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Zoom</a:t>
            </a:r>
            <a:r>
              <a:rPr lang="ja-JP" altLang="en-US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内のチャット欄の</a:t>
            </a:r>
            <a:r>
              <a:rPr lang="en-US" altLang="ja-JP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Google</a:t>
            </a:r>
            <a:r>
              <a:rPr lang="ja-JP" altLang="en-US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フォームの</a:t>
            </a:r>
            <a:r>
              <a:rPr lang="en-US" altLang="ja-JP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  <a:r>
              <a:rPr lang="ja-JP" altLang="en-US" sz="12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を掲載しますので、そこから</a:t>
            </a:r>
            <a:r>
              <a:rPr kumimoji="1" lang="ja-JP" altLang="en-US" sz="12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主催者が発信した「キーワード」の入力をお願いします。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lang="ja-JP" altLang="en-US" sz="12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endParaRPr lang="en-US" altLang="ja-JP" sz="1200" b="1" i="0" u="none" strike="noStrike" baseline="0" dirty="0">
              <a:solidFill>
                <a:srgbClr val="FF000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　</a:t>
            </a:r>
            <a:r>
              <a:rPr lang="en-US" altLang="ja-JP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【</a:t>
            </a:r>
            <a:r>
              <a:rPr lang="ja-JP" altLang="en-US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キーワード入力期限：研究会当日　</a:t>
            </a:r>
            <a:r>
              <a:rPr lang="en-US" altLang="ja-JP" sz="1400" b="1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</a:t>
            </a:r>
            <a:r>
              <a:rPr lang="ja-JP" altLang="en-US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</a:t>
            </a:r>
            <a:r>
              <a:rPr lang="en-US" altLang="ja-JP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r>
              <a:rPr lang="en-US" altLang="ja-JP" sz="1400" b="1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</a:t>
            </a:r>
            <a:r>
              <a:rPr lang="ja-JP" altLang="en-US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日　</a:t>
            </a:r>
            <a:r>
              <a:rPr lang="en-US" altLang="ja-JP" sz="1400" b="1" i="0" u="none" strike="noStrike" baseline="0" dirty="0">
                <a:solidFill>
                  <a:srgbClr val="FF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24:00】</a:t>
            </a:r>
            <a:endParaRPr lang="en-US" altLang="ja-JP" sz="1400" b="0" i="0" u="none" strike="noStrike" baseline="0" dirty="0">
              <a:solidFill>
                <a:srgbClr val="00000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62C673-EEFC-4D49-8DB0-BC5CC767BD5A}"/>
              </a:ext>
            </a:extLst>
          </p:cNvPr>
          <p:cNvSpPr txBox="1"/>
          <p:nvPr/>
        </p:nvSpPr>
        <p:spPr>
          <a:xfrm>
            <a:off x="254008" y="6524537"/>
            <a:ext cx="34503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solidFill>
                  <a:srgbClr val="FF66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◆</a:t>
            </a:r>
            <a:r>
              <a:rPr kumimoji="1" lang="ja-JP" altLang="en-US" sz="18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単位を希望される先生方</a:t>
            </a:r>
            <a:r>
              <a:rPr kumimoji="1" lang="ja-JP" altLang="en-US" sz="180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へ</a:t>
            </a:r>
            <a:r>
              <a:rPr kumimoji="1" lang="ja-JP" altLang="en-US" sz="1800">
                <a:solidFill>
                  <a:srgbClr val="FF66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◆</a:t>
            </a:r>
            <a:endParaRPr lang="en-US" altLang="ja-JP" sz="1800" dirty="0">
              <a:solidFill>
                <a:srgbClr val="FF660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C99AB0CF-87BA-798F-30BE-EEE5E67CD1F6}"/>
              </a:ext>
            </a:extLst>
          </p:cNvPr>
          <p:cNvSpPr/>
          <p:nvPr/>
        </p:nvSpPr>
        <p:spPr>
          <a:xfrm>
            <a:off x="3088773" y="3013677"/>
            <a:ext cx="3625687" cy="569359"/>
          </a:xfrm>
          <a:prstGeom prst="round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URL</a:t>
            </a:r>
          </a:p>
          <a:p>
            <a:r>
              <a:rPr kumimoji="1" lang="en-US" altLang="ja-JP" sz="14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https://hshpdi2024-1.peatix.com</a:t>
            </a:r>
            <a:endParaRPr kumimoji="1" lang="ja-JP" altLang="en-US" sz="14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07FCC8A-D6A8-AD57-FA69-E4BE510B234C}"/>
              </a:ext>
            </a:extLst>
          </p:cNvPr>
          <p:cNvSpPr txBox="1"/>
          <p:nvPr/>
        </p:nvSpPr>
        <p:spPr>
          <a:xfrm>
            <a:off x="75048" y="8427418"/>
            <a:ext cx="670790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100" b="0" i="0" u="none" strike="noStrike" baseline="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・本研究会に関するお問い合わせ：</a:t>
            </a:r>
            <a:r>
              <a:rPr lang="ja-JP" altLang="en-US" sz="1100" dirty="0">
                <a:solidFill>
                  <a:srgbClr val="000000"/>
                </a:solidFill>
                <a:latin typeface="BIZ UDPGothic" panose="020B0400000000000000" pitchFamily="34" charset="-128"/>
                <a:ea typeface="BIZ UDPGothic" panose="020B0400000000000000" pitchFamily="34" charset="-128"/>
                <a:sym typeface="Wingdings" pitchFamily="2" charset="2"/>
              </a:rPr>
              <a:t>（担当理事）</a:t>
            </a:r>
            <a:r>
              <a:rPr lang="en-US" altLang="ja-JP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J</a:t>
            </a:r>
            <a:r>
              <a:rPr lang="en-US" altLang="zh-TW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A</a:t>
            </a:r>
            <a:r>
              <a:rPr lang="zh-TW" altLang="en-US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広島総合病院</a:t>
            </a:r>
            <a:r>
              <a:rPr lang="en-US" altLang="zh-TW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lang="zh-TW" altLang="en-US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薬剤部</a:t>
            </a:r>
            <a:r>
              <a:rPr lang="en-US" altLang="zh-TW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lang="zh-TW" altLang="en-US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中島恵子</a:t>
            </a:r>
            <a:r>
              <a:rPr lang="en-US" altLang="zh-TW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lang="en-US" altLang="ja-JP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Tel</a:t>
            </a:r>
            <a:r>
              <a:rPr lang="ja-JP" altLang="en-US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：</a:t>
            </a:r>
            <a:r>
              <a:rPr lang="en-US" altLang="ja-JP" sz="1100" b="0" i="0" u="none" strike="noStrike" baseline="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070-5672-3138</a:t>
            </a:r>
          </a:p>
          <a:p>
            <a:pPr algn="r"/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　　　　　　　　　　　　　　　　　　　　　　　　　　　　　　　　　　　　　</a:t>
            </a:r>
            <a:r>
              <a:rPr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E-mail</a:t>
            </a:r>
            <a:r>
              <a:rPr lang="ja-JP" altLang="en-US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： </a:t>
            </a:r>
            <a:r>
              <a:rPr lang="en-US" altLang="ja-JP" sz="1100" dirty="0">
                <a:latin typeface="BIZ UDPGothic" panose="020B0400000000000000" pitchFamily="34" charset="-128"/>
                <a:ea typeface="BIZ UDPGothic" panose="020B0400000000000000" pitchFamily="34" charset="-128"/>
              </a:rPr>
              <a:t>ke.nakahima@hirokouren.or.jp</a:t>
            </a:r>
            <a:endParaRPr lang="en-US" altLang="zh-TW" sz="1100" b="0" i="0" u="none" strike="noStrike" baseline="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BBA467-8A2C-9BF4-6D7F-BB217AD55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288" y="2904368"/>
            <a:ext cx="1099104" cy="109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3333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18455</TotalTime>
  <Words>955</Words>
  <Application>Microsoft Office PowerPoint</Application>
  <PresentationFormat>画面に合わせる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UDPGothic</vt:lpstr>
      <vt:lpstr>ＭＳ Ｐゴシック</vt:lpstr>
      <vt:lpstr>システムフォント（レギュラー）</vt:lpstr>
      <vt:lpstr>游ゴシック</vt:lpstr>
      <vt:lpstr>Arial</vt:lpstr>
      <vt:lpstr>Calibri</vt:lpstr>
      <vt:lpstr>Calibri Light</vt:lpstr>
      <vt:lpstr>Wingdings</vt:lpstr>
      <vt:lpstr>Wingdings 2</vt:lpstr>
      <vt:lpstr>HDOfficeLightV0</vt:lpstr>
      <vt:lpstr>PowerPoint プレゼンテーション</vt:lpstr>
      <vt:lpstr>事前登録と参加費のご案内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INET-N035</dc:creator>
  <cp:lastModifiedBy>柴田　ゆうか</cp:lastModifiedBy>
  <cp:revision>27</cp:revision>
  <cp:lastPrinted>2025-02-19T04:17:51Z</cp:lastPrinted>
  <dcterms:created xsi:type="dcterms:W3CDTF">2025-01-31T03:31:21Z</dcterms:created>
  <dcterms:modified xsi:type="dcterms:W3CDTF">2025-02-21T04:38:44Z</dcterms:modified>
</cp:coreProperties>
</file>